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2"/>
  </p:notesMasterIdLst>
  <p:handoutMasterIdLst>
    <p:handoutMasterId r:id="rId63"/>
  </p:handoutMasterIdLst>
  <p:sldIdLst>
    <p:sldId id="4475" r:id="rId5"/>
    <p:sldId id="4623" r:id="rId6"/>
    <p:sldId id="4512" r:id="rId7"/>
    <p:sldId id="4579" r:id="rId8"/>
    <p:sldId id="289" r:id="rId9"/>
    <p:sldId id="4713" r:id="rId10"/>
    <p:sldId id="4702" r:id="rId11"/>
    <p:sldId id="4640" r:id="rId12"/>
    <p:sldId id="4715" r:id="rId13"/>
    <p:sldId id="4716" r:id="rId14"/>
    <p:sldId id="4712" r:id="rId15"/>
    <p:sldId id="4602" r:id="rId16"/>
    <p:sldId id="4714" r:id="rId17"/>
    <p:sldId id="4569" r:id="rId18"/>
    <p:sldId id="4570" r:id="rId19"/>
    <p:sldId id="4571" r:id="rId20"/>
    <p:sldId id="4586" r:id="rId21"/>
    <p:sldId id="4603" r:id="rId22"/>
    <p:sldId id="4703" r:id="rId23"/>
    <p:sldId id="4709" r:id="rId24"/>
    <p:sldId id="4701" r:id="rId25"/>
    <p:sldId id="4710" r:id="rId26"/>
    <p:sldId id="4708" r:id="rId27"/>
    <p:sldId id="4711" r:id="rId28"/>
    <p:sldId id="4699" r:id="rId29"/>
    <p:sldId id="4717" r:id="rId30"/>
    <p:sldId id="4718" r:id="rId31"/>
    <p:sldId id="4705" r:id="rId32"/>
    <p:sldId id="4581" r:id="rId33"/>
    <p:sldId id="4719" r:id="rId34"/>
    <p:sldId id="4704" r:id="rId35"/>
    <p:sldId id="4564" r:id="rId36"/>
    <p:sldId id="4655" r:id="rId37"/>
    <p:sldId id="4656" r:id="rId38"/>
    <p:sldId id="4658" r:id="rId39"/>
    <p:sldId id="4572" r:id="rId40"/>
    <p:sldId id="4659" r:id="rId41"/>
    <p:sldId id="4660" r:id="rId42"/>
    <p:sldId id="4661" r:id="rId43"/>
    <p:sldId id="4662" r:id="rId44"/>
    <p:sldId id="4663" r:id="rId45"/>
    <p:sldId id="4664" r:id="rId46"/>
    <p:sldId id="4665" r:id="rId47"/>
    <p:sldId id="4666" r:id="rId48"/>
    <p:sldId id="4667" r:id="rId49"/>
    <p:sldId id="4672" r:id="rId50"/>
    <p:sldId id="4668" r:id="rId51"/>
    <p:sldId id="4669" r:id="rId52"/>
    <p:sldId id="4670" r:id="rId53"/>
    <p:sldId id="4671" r:id="rId54"/>
    <p:sldId id="4673" r:id="rId55"/>
    <p:sldId id="4674" r:id="rId56"/>
    <p:sldId id="4573" r:id="rId57"/>
    <p:sldId id="4706" r:id="rId58"/>
    <p:sldId id="4720" r:id="rId59"/>
    <p:sldId id="4721" r:id="rId60"/>
    <p:sldId id="4707" r:id="rId61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120" autoAdjust="0"/>
    <p:restoredTop sz="83502" autoAdjust="0"/>
  </p:normalViewPr>
  <p:slideViewPr>
    <p:cSldViewPr snapToGrid="0">
      <p:cViewPr varScale="1">
        <p:scale>
          <a:sx n="80" d="100"/>
          <a:sy n="80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5/25/2023 12:28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3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learn.microsoft.com/power-bi/create-reports/desktop-dynamic-format-strings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58354"/>
            <a:ext cx="11053773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Building Multi-language Reports in Power BI – Part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151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Measures from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generates measures to implement report label translations</a:t>
            </a:r>
          </a:p>
          <a:p>
            <a:pPr lvl="1"/>
            <a:r>
              <a:rPr lang="en-US" dirty="0"/>
              <a:t>Measured created for report authors in new table named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inspects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and culture name to dynamically implement translations</a:t>
            </a:r>
          </a:p>
          <a:p>
            <a:pPr lvl="1"/>
            <a:r>
              <a:rPr lang="en-US" dirty="0"/>
              <a:t>Multiple locale identifiers for same language (</a:t>
            </a:r>
            <a:r>
              <a:rPr lang="en-US" sz="16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, </a:t>
            </a:r>
            <a:r>
              <a:rPr lang="en-US" sz="1600" b="1" dirty="0">
                <a:solidFill>
                  <a:srgbClr val="920000"/>
                </a:solidFill>
              </a:rPr>
              <a:t>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) should be split out separately</a:t>
            </a:r>
          </a:p>
          <a:p>
            <a:pPr lvl="1"/>
            <a:r>
              <a:rPr lang="en-US" dirty="0"/>
              <a:t>Pattern falls back on the default language (</a:t>
            </a:r>
            <a:r>
              <a:rPr lang="en-US" sz="16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) when there is no match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F99EB5-650E-C7BB-D42C-70945569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79" y="3296910"/>
            <a:ext cx="2605957" cy="309405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0A5CF8-76B1-FDE1-454F-A374BDA73E8F}"/>
              </a:ext>
            </a:extLst>
          </p:cNvPr>
          <p:cNvGrpSpPr/>
          <p:nvPr/>
        </p:nvGrpSpPr>
        <p:grpSpPr>
          <a:xfrm>
            <a:off x="3687098" y="4597553"/>
            <a:ext cx="5693198" cy="2051838"/>
            <a:chOff x="3687098" y="4597553"/>
            <a:chExt cx="5693198" cy="2051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5F7BFC-FBBB-569D-D62F-BFFE20AA7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7045" y="4597553"/>
              <a:ext cx="4573251" cy="2051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5448F3-BBAA-72AE-72FB-9C9F5AB14826}"/>
                </a:ext>
              </a:extLst>
            </p:cNvPr>
            <p:cNvCxnSpPr>
              <a:cxnSpLocks/>
            </p:cNvCxnSpPr>
            <p:nvPr/>
          </p:nvCxnSpPr>
          <p:spPr>
            <a:xfrm>
              <a:off x="3687098" y="4758813"/>
              <a:ext cx="1022554" cy="0"/>
            </a:xfrm>
            <a:prstGeom prst="straightConnector1">
              <a:avLst/>
            </a:prstGeom>
            <a:ln w="57150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7895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67064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38754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64256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40239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75236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56313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26210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48554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88636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66678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 and report(s) must be published to Premium workspace in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1633532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648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0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22634821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0353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47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Understanding Culture Names and Power BI Report Loading</a:t>
            </a:r>
          </a:p>
          <a:p>
            <a:r>
              <a:rPr lang="en-US" dirty="0"/>
              <a:t>Formatting Numbers and Dates</a:t>
            </a:r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24893092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Reviewing the Fundamentals of Power BI Localization</a:t>
            </a:r>
          </a:p>
          <a:p>
            <a:r>
              <a:rPr lang="en-US" dirty="0"/>
              <a:t>Understanding Culture Names and Power BI Report Loading</a:t>
            </a:r>
          </a:p>
          <a:p>
            <a:r>
              <a:rPr lang="en-US" dirty="0"/>
              <a:t>Formatting Numbers and Dates</a:t>
            </a:r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0BD0-ABE0-2FD7-E38E-C2395D7E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Culture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DA5AE-6865-8AA5-21B6-3970A64B0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31846"/>
          </a:xfrm>
        </p:spPr>
        <p:txBody>
          <a:bodyPr/>
          <a:lstStyle/>
          <a:p>
            <a:r>
              <a:rPr lang="en-US" dirty="0"/>
              <a:t>Power BI Service loads every report with specific user context</a:t>
            </a:r>
          </a:p>
          <a:p>
            <a:pPr lvl="1"/>
            <a:r>
              <a:rPr lang="en-US" dirty="0"/>
              <a:t>User context identifies a specific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and a specific </a:t>
            </a:r>
            <a:r>
              <a:rPr lang="en-US" sz="1800" b="1" dirty="0">
                <a:solidFill>
                  <a:srgbClr val="920000"/>
                </a:solidFill>
              </a:rPr>
              <a:t>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Locale</a:t>
            </a:r>
            <a:r>
              <a:rPr lang="en-US" dirty="0"/>
              <a:t> identifies a geographical region which is usually a country</a:t>
            </a:r>
          </a:p>
          <a:p>
            <a:pPr lvl="1"/>
            <a:r>
              <a:rPr lang="en-US" dirty="0"/>
              <a:t>Power BI Service tracks combination of language and locale using a </a:t>
            </a:r>
            <a:r>
              <a:rPr lang="en-US" b="1" dirty="0">
                <a:solidFill>
                  <a:srgbClr val="920000"/>
                </a:solidFill>
              </a:rPr>
              <a:t>culture name</a:t>
            </a:r>
          </a:p>
          <a:p>
            <a:pPr lvl="1"/>
            <a:endParaRPr lang="en-US" b="1" dirty="0"/>
          </a:p>
          <a:p>
            <a:r>
              <a:rPr lang="en-US" dirty="0"/>
              <a:t>Example culture names</a:t>
            </a:r>
          </a:p>
          <a:p>
            <a:pPr lvl="1"/>
            <a:r>
              <a:rPr lang="en-US" dirty="0"/>
              <a:t>A culture name of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identifies a user in the United States that speaks English</a:t>
            </a:r>
          </a:p>
          <a:p>
            <a:pPr lvl="1"/>
            <a:r>
              <a:rPr lang="en-US" dirty="0"/>
              <a:t>A culture name of </a:t>
            </a:r>
            <a:r>
              <a:rPr lang="en-US" sz="1800" b="1" dirty="0">
                <a:solidFill>
                  <a:srgbClr val="920000"/>
                </a:solidFill>
              </a:rPr>
              <a:t>es-ES</a:t>
            </a:r>
            <a:r>
              <a:rPr lang="en-US" dirty="0"/>
              <a:t> identifies a user in Spain that speaks Spanish</a:t>
            </a:r>
          </a:p>
          <a:p>
            <a:pPr lvl="1"/>
            <a:r>
              <a:rPr lang="en-US" dirty="0"/>
              <a:t>A culture name of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 identifies a user in France that speaks French</a:t>
            </a:r>
          </a:p>
          <a:p>
            <a:pPr lvl="1"/>
            <a:r>
              <a:rPr lang="en-US" dirty="0"/>
              <a:t>A culture name of </a:t>
            </a:r>
            <a:r>
              <a:rPr lang="en-US" sz="1800" b="1" dirty="0">
                <a:solidFill>
                  <a:srgbClr val="920000"/>
                </a:solidFill>
              </a:rPr>
              <a:t>de-DE</a:t>
            </a:r>
            <a:r>
              <a:rPr lang="en-US" dirty="0"/>
              <a:t> identifies a user in Germany that speaks German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0CDE65-2AF1-2D67-677C-219788B65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017335"/>
              </p:ext>
            </p:extLst>
          </p:nvPr>
        </p:nvGraphicFramePr>
        <p:xfrm>
          <a:off x="1331119" y="5410835"/>
          <a:ext cx="6707982" cy="139319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243083">
                  <a:extLst>
                    <a:ext uri="{9D8B030D-6E8A-4147-A177-3AD203B41FA5}">
                      <a16:colId xmlns:a16="http://schemas.microsoft.com/office/drawing/2014/main" val="4092015399"/>
                    </a:ext>
                  </a:extLst>
                </a:gridCol>
                <a:gridCol w="1991126">
                  <a:extLst>
                    <a:ext uri="{9D8B030D-6E8A-4147-A177-3AD203B41FA5}">
                      <a16:colId xmlns:a16="http://schemas.microsoft.com/office/drawing/2014/main" val="35817624"/>
                    </a:ext>
                  </a:extLst>
                </a:gridCol>
                <a:gridCol w="2473773">
                  <a:extLst>
                    <a:ext uri="{9D8B030D-6E8A-4147-A177-3AD203B41FA5}">
                      <a16:colId xmlns:a16="http://schemas.microsoft.com/office/drawing/2014/main" val="894133819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Culture name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Language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Locale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7390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en-US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English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United States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22977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es-ES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Spanish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Spain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35358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fr-FR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French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France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990149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de-DE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German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Germany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5052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97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B5DF4A-1D32-7429-B01E-DD88C5114F3B}"/>
              </a:ext>
            </a:extLst>
          </p:cNvPr>
          <p:cNvSpPr/>
          <p:nvPr/>
        </p:nvSpPr>
        <p:spPr bwMode="auto">
          <a:xfrm>
            <a:off x="1202915" y="2962926"/>
            <a:ext cx="8420100" cy="280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Definition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Default Language=</a:t>
            </a:r>
            <a:r>
              <a:rPr lang="en-US" sz="1400" b="1" dirty="0">
                <a:solidFill>
                  <a:srgbClr val="920000"/>
                </a:solidFill>
                <a:ea typeface="Segoe UI" pitchFamily="34" charset="0"/>
                <a:cs typeface="Segoe UI" pitchFamily="34" charset="0"/>
              </a:rPr>
              <a:t>en-US</a:t>
            </a:r>
            <a:endParaRPr lang="en-US" sz="2000" b="1" dirty="0">
              <a:solidFill>
                <a:srgbClr val="92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E79AA7-1765-E2B2-DEFE-B8C8470AC247}"/>
              </a:ext>
            </a:extLst>
          </p:cNvPr>
          <p:cNvSpPr/>
          <p:nvPr/>
        </p:nvSpPr>
        <p:spPr bwMode="auto">
          <a:xfrm>
            <a:off x="1567982" y="3726692"/>
            <a:ext cx="2489894" cy="185751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Objects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9A672-9C0B-A1DD-1795-ABBD235E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a Dataset with Metadata Translations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7EF836-CB92-8BA0-F443-98401A25F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Dataset objects have names</a:t>
            </a:r>
          </a:p>
          <a:p>
            <a:pPr lvl="1"/>
            <a:r>
              <a:rPr lang="en-US" dirty="0"/>
              <a:t>Dataset object names created using default language of hosting dataset</a:t>
            </a:r>
          </a:p>
          <a:p>
            <a:pPr lvl="1"/>
            <a:r>
              <a:rPr lang="en-US" dirty="0"/>
              <a:t>Dataset objects can be extended by adding metadata translations</a:t>
            </a:r>
          </a:p>
          <a:p>
            <a:pPr lvl="1"/>
            <a:r>
              <a:rPr lang="en-US" dirty="0"/>
              <a:t>Each set of metadata translations added to dataset using </a:t>
            </a:r>
            <a:r>
              <a:rPr lang="en-US" sz="1800" b="1" dirty="0">
                <a:solidFill>
                  <a:srgbClr val="920000"/>
                </a:solidFill>
              </a:rPr>
              <a:t>culture name as key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8CB39-3FAE-A188-25F9-6FDB3FF3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58" y="4239963"/>
            <a:ext cx="2171700" cy="12001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1A7E36-0469-CB62-EEDD-3EF0E89ECAA8}"/>
              </a:ext>
            </a:extLst>
          </p:cNvPr>
          <p:cNvGrpSpPr/>
          <p:nvPr/>
        </p:nvGrpSpPr>
        <p:grpSpPr>
          <a:xfrm>
            <a:off x="4308065" y="3726692"/>
            <a:ext cx="4981575" cy="1857513"/>
            <a:chOff x="4308065" y="3726692"/>
            <a:chExt cx="4981575" cy="18575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30AB2D-9D74-C3F5-243D-94A517F9A730}"/>
                </a:ext>
              </a:extLst>
            </p:cNvPr>
            <p:cNvSpPr/>
            <p:nvPr/>
          </p:nvSpPr>
          <p:spPr bwMode="auto">
            <a:xfrm>
              <a:off x="4308065" y="3726692"/>
              <a:ext cx="4981575" cy="185751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Metadata Translations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6820DB-F1C1-6474-83D7-E944488A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79"/>
            <a:stretch/>
          </p:blipFill>
          <p:spPr>
            <a:xfrm>
              <a:off x="4540894" y="4239963"/>
              <a:ext cx="4523251" cy="1200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274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E74B-A7AE-F026-0746-FA661753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the Default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140D4-2595-DEB1-18E5-E431C7903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47563"/>
          </a:xfrm>
        </p:spPr>
        <p:txBody>
          <a:bodyPr/>
          <a:lstStyle/>
          <a:p>
            <a:r>
              <a:rPr lang="en-US" dirty="0"/>
              <a:t>There is no need to supply metadata translations for default language</a:t>
            </a:r>
          </a:p>
          <a:p>
            <a:pPr lvl="1"/>
            <a:r>
              <a:rPr lang="en-US" dirty="0"/>
              <a:t>Power BI loads dataset object names if no metadata translations exist for default language</a:t>
            </a:r>
          </a:p>
          <a:p>
            <a:pPr lvl="1"/>
            <a:r>
              <a:rPr lang="en-US" dirty="0"/>
              <a:t>Dataset object names serve as virtual set of metadata translations for default language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 is possible to explicitly add metadata translations for default language, </a:t>
            </a:r>
            <a:r>
              <a:rPr lang="en-US" sz="2800" b="1" dirty="0">
                <a:solidFill>
                  <a:srgbClr val="920000"/>
                </a:solidFill>
              </a:rPr>
              <a:t>but….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Power BI Desktop </a:t>
            </a:r>
            <a:r>
              <a:rPr lang="en-US" sz="1800" b="1" dirty="0">
                <a:solidFill>
                  <a:srgbClr val="920000"/>
                </a:solidFill>
              </a:rPr>
              <a:t>always</a:t>
            </a:r>
            <a:r>
              <a:rPr lang="en-US" dirty="0"/>
              <a:t> loads dataset object names instead of metadata translations</a:t>
            </a:r>
          </a:p>
          <a:p>
            <a:pPr lvl="1"/>
            <a:r>
              <a:rPr lang="en-US" dirty="0"/>
              <a:t>Power BI Service </a:t>
            </a:r>
            <a:r>
              <a:rPr lang="en-US" sz="1800" b="1" dirty="0">
                <a:solidFill>
                  <a:srgbClr val="920000"/>
                </a:solidFill>
              </a:rPr>
              <a:t>in some cases</a:t>
            </a:r>
            <a:r>
              <a:rPr lang="en-US" dirty="0"/>
              <a:t> loads dataset object names instead of metadata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EDCC3-E759-1F64-02A5-B50A1EDBB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6" y="2555109"/>
            <a:ext cx="8572463" cy="2370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123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16539"/>
          </a:xfrm>
        </p:spPr>
        <p:txBody>
          <a:bodyPr/>
          <a:lstStyle/>
          <a:p>
            <a:r>
              <a:rPr lang="en-US" dirty="0"/>
              <a:t>Every report loads with a specific language and a specific locale</a:t>
            </a:r>
          </a:p>
          <a:p>
            <a:pPr lvl="1"/>
            <a:r>
              <a:rPr lang="en-US" dirty="0"/>
              <a:t>Default behavior is to load report with language and locale passed in </a:t>
            </a:r>
            <a:r>
              <a:rPr lang="en-US" sz="1800" b="1" dirty="0">
                <a:solidFill>
                  <a:srgbClr val="920000"/>
                </a:solidFill>
              </a:rPr>
              <a:t>Accept-Language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Value passed in in </a:t>
            </a:r>
            <a:r>
              <a:rPr lang="en-US" sz="1800" b="1" dirty="0">
                <a:solidFill>
                  <a:srgbClr val="920000"/>
                </a:solidFill>
              </a:rPr>
              <a:t>Accept-Language</a:t>
            </a:r>
            <a:r>
              <a:rPr lang="en-US" dirty="0"/>
              <a:t> header configured with OS-level or browser settings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can override </a:t>
            </a:r>
            <a:r>
              <a:rPr lang="en-US" sz="1800" b="1" dirty="0">
                <a:solidFill>
                  <a:srgbClr val="920000"/>
                </a:solidFill>
              </a:rPr>
              <a:t>Accept-Language</a:t>
            </a:r>
            <a:r>
              <a:rPr lang="en-US" dirty="0"/>
              <a:t> header value by using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report URL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F284F-93AE-C269-A9DF-C694711122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2475" y="2643303"/>
            <a:ext cx="9205525" cy="2157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9454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D414-0B14-A011-A721-B38CC688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using the </a:t>
            </a:r>
            <a:r>
              <a:rPr lang="en-US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7B909-96B0-8965-513A-65191C80D3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Culture name used to load report can be overridden using </a:t>
            </a:r>
            <a:r>
              <a:rPr lang="en-US" sz="22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</a:t>
            </a:r>
          </a:p>
          <a:p>
            <a:pPr lvl="1"/>
            <a:r>
              <a:rPr lang="en-US" dirty="0"/>
              <a:t>You do this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the end of a Power BI report URL</a:t>
            </a:r>
          </a:p>
          <a:p>
            <a:pPr lvl="1"/>
            <a:r>
              <a:rPr lang="en-US" dirty="0"/>
              <a:t>Adding the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a report URL can be handy during testing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provides quick way to test without changing settings for OS or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42603-E9C8-D3A4-1EAA-B93669729B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4830" y="2966512"/>
            <a:ext cx="10060462" cy="31713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90661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92AD-7322-8BA0-AD19-46562F30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Multiple Locales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C8BB-A82E-E0CD-4142-337802670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Think about a scenario involving multiple locales for single spoken language</a:t>
            </a:r>
          </a:p>
          <a:p>
            <a:pPr lvl="1"/>
            <a:r>
              <a:rPr lang="en-US" dirty="0"/>
              <a:t>Dataset has default language of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and metadata translations for </a:t>
            </a:r>
            <a:r>
              <a:rPr lang="en-US" sz="1800" b="1" dirty="0">
                <a:solidFill>
                  <a:srgbClr val="920000"/>
                </a:solidFill>
              </a:rPr>
              <a:t>es-ES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sz="1800" dirty="0"/>
              <a:t> </a:t>
            </a:r>
            <a:r>
              <a:rPr lang="en-US" dirty="0"/>
              <a:t>and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920000"/>
                </a:solidFill>
              </a:rPr>
              <a:t>de-DE</a:t>
            </a:r>
            <a:endParaRPr lang="en-US" dirty="0"/>
          </a:p>
          <a:p>
            <a:pPr lvl="1"/>
            <a:r>
              <a:rPr lang="en-US" dirty="0"/>
              <a:t>User who speaks French in Canada opens a report which loads with culture name of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 </a:t>
            </a:r>
          </a:p>
          <a:p>
            <a:pPr lvl="1"/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  <a:r>
              <a:rPr lang="en-US" dirty="0"/>
              <a:t>: Should Power BI load translations for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Power BI has had a problem with predictable metadata translation loading behavior</a:t>
            </a:r>
          </a:p>
          <a:p>
            <a:pPr lvl="1"/>
            <a:r>
              <a:rPr lang="en-US" dirty="0"/>
              <a:t>Translation loading behavior for measures has been different than for tables and columns</a:t>
            </a:r>
          </a:p>
          <a:p>
            <a:pPr lvl="1"/>
            <a:endParaRPr lang="en-US" dirty="0"/>
          </a:p>
          <a:p>
            <a:r>
              <a:rPr lang="en-US" dirty="0"/>
              <a:t>Moving forward, measure loading behavior will be modified to match tables &amp; columns</a:t>
            </a:r>
          </a:p>
          <a:p>
            <a:pPr lvl="1"/>
            <a:r>
              <a:rPr lang="en-US" dirty="0"/>
              <a:t>Power BI will load metadata translations only when there’s exact match for entire </a:t>
            </a:r>
            <a:r>
              <a:rPr lang="en-US" sz="1800" b="1" dirty="0">
                <a:solidFill>
                  <a:srgbClr val="920000"/>
                </a:solidFill>
              </a:rPr>
              <a:t>culture 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You must supply metadata translations separately for </a:t>
            </a:r>
            <a:r>
              <a:rPr lang="en-US" sz="1800" b="1" dirty="0">
                <a:solidFill>
                  <a:srgbClr val="920000"/>
                </a:solidFill>
              </a:rPr>
              <a:t>fr-FR, 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 </a:t>
            </a:r>
            <a:r>
              <a:rPr lang="en-US" dirty="0"/>
              <a:t>to support all locales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C6C619C-1B38-ABDD-7CC6-9A8EA3BF78B8}"/>
              </a:ext>
            </a:extLst>
          </p:cNvPr>
          <p:cNvSpPr/>
          <p:nvPr/>
        </p:nvSpPr>
        <p:spPr bwMode="auto">
          <a:xfrm flipH="1">
            <a:off x="3058905" y="3198949"/>
            <a:ext cx="3465476" cy="467796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Which Translations Should be Loaded?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2B545D-DDD9-85A0-03A2-AD591BB789DE}"/>
              </a:ext>
            </a:extLst>
          </p:cNvPr>
          <p:cNvGrpSpPr/>
          <p:nvPr/>
        </p:nvGrpSpPr>
        <p:grpSpPr>
          <a:xfrm>
            <a:off x="6596704" y="2946486"/>
            <a:ext cx="1692213" cy="1234989"/>
            <a:chOff x="6596704" y="2946486"/>
            <a:chExt cx="1692213" cy="12349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42C784-4AF3-3A24-FEA1-8FBE34DCD97B}"/>
                </a:ext>
              </a:extLst>
            </p:cNvPr>
            <p:cNvSpPr/>
            <p:nvPr/>
          </p:nvSpPr>
          <p:spPr>
            <a:xfrm>
              <a:off x="6596704" y="2946486"/>
              <a:ext cx="1692213" cy="12349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Dataset</a:t>
              </a:r>
              <a:endParaRPr lang="en-US" sz="1100" i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CC4DF5-B1FB-6424-163D-8843B35FBBA3}"/>
                </a:ext>
              </a:extLst>
            </p:cNvPr>
            <p:cNvSpPr/>
            <p:nvPr/>
          </p:nvSpPr>
          <p:spPr bwMode="auto">
            <a:xfrm>
              <a:off x="6689768" y="3228745"/>
              <a:ext cx="1405017" cy="8193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Translations: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en-US </a:t>
              </a:r>
              <a:r>
                <a:rPr lang="en-US" sz="900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(default)</a:t>
              </a:r>
              <a:endParaRPr lang="en-US" sz="1000" b="1" noProof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es-ES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fr-FR</a:t>
              </a:r>
            </a:p>
            <a:p>
              <a:pPr marL="171450" indent="-1714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000" b="1" noProof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de-DE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DF69E0C-B310-9811-5395-FE6F0C984104}"/>
              </a:ext>
            </a:extLst>
          </p:cNvPr>
          <p:cNvSpPr/>
          <p:nvPr/>
        </p:nvSpPr>
        <p:spPr>
          <a:xfrm>
            <a:off x="1333937" y="3144587"/>
            <a:ext cx="1625678" cy="6003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Ins="182880" rtlCol="0" anchor="t"/>
          <a:lstStyle/>
          <a:p>
            <a:pPr algn="ctr">
              <a:spcAft>
                <a:spcPts val="200"/>
              </a:spcAft>
            </a:pPr>
            <a:r>
              <a:rPr lang="en-US" sz="1200" b="1" dirty="0">
                <a:solidFill>
                  <a:schemeClr val="tx1"/>
                </a:solidFill>
              </a:rPr>
              <a:t>Browser</a:t>
            </a:r>
          </a:p>
          <a:p>
            <a:pPr algn="r">
              <a:spcBef>
                <a:spcPts val="600"/>
              </a:spcBef>
            </a:pPr>
            <a:r>
              <a:rPr lang="en-US" sz="1000" i="1" dirty="0">
                <a:solidFill>
                  <a:schemeClr val="tx1"/>
                </a:solidFill>
              </a:rPr>
              <a:t>Accept-Language</a:t>
            </a:r>
            <a:r>
              <a:rPr lang="en-US" sz="1000" b="1" i="1" dirty="0">
                <a:solidFill>
                  <a:schemeClr val="tx1"/>
                </a:solidFill>
              </a:rPr>
              <a:t>: fr-CA</a:t>
            </a:r>
            <a:endParaRPr lang="en-US" sz="900" i="1" dirty="0">
              <a:solidFill>
                <a:schemeClr val="tx1"/>
              </a:solidFill>
            </a:endParaRPr>
          </a:p>
        </p:txBody>
      </p:sp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800AA875-FDCF-918A-3A99-C038C474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506" y="3168035"/>
            <a:ext cx="377318" cy="3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6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539D-E293-2AB7-2725-54DE5CA8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 in Translations Builder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CA3BE-FBBB-0764-65A8-B487C1CEB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introduces support for multiple culture names for single language</a:t>
            </a:r>
          </a:p>
          <a:p>
            <a:pPr lvl="1"/>
            <a:r>
              <a:rPr lang="en-US" dirty="0"/>
              <a:t>Spoken language referred to as </a:t>
            </a:r>
            <a:r>
              <a:rPr lang="en-US" sz="1800" b="1" dirty="0">
                <a:solidFill>
                  <a:srgbClr val="920000"/>
                </a:solidFill>
              </a:rPr>
              <a:t>Language Group</a:t>
            </a:r>
            <a:r>
              <a:rPr lang="en-US" dirty="0"/>
              <a:t> in </a:t>
            </a:r>
            <a:r>
              <a:rPr lang="en-US" sz="1800" b="1" dirty="0">
                <a:solidFill>
                  <a:srgbClr val="920000"/>
                </a:solidFill>
              </a:rPr>
              <a:t>Add Language</a:t>
            </a:r>
            <a:r>
              <a:rPr lang="en-US" dirty="0"/>
              <a:t> dialog</a:t>
            </a:r>
          </a:p>
          <a:p>
            <a:pPr lvl="1"/>
            <a:r>
              <a:rPr lang="en-US" dirty="0"/>
              <a:t>Makes it easy to add multiple languages (i.e. culture names) for a single </a:t>
            </a:r>
            <a:r>
              <a:rPr lang="en-US" sz="1800" b="1" dirty="0">
                <a:solidFill>
                  <a:srgbClr val="920000"/>
                </a:solidFill>
              </a:rPr>
              <a:t>Language Group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0A9C0-0688-E09C-FA64-76D199CF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36" y="2456814"/>
            <a:ext cx="4252070" cy="434721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39FC054-B587-85F9-0EF3-1EEE7673237A}"/>
              </a:ext>
            </a:extLst>
          </p:cNvPr>
          <p:cNvSpPr/>
          <p:nvPr/>
        </p:nvSpPr>
        <p:spPr bwMode="auto">
          <a:xfrm>
            <a:off x="3074080" y="3559533"/>
            <a:ext cx="936773" cy="292685"/>
          </a:xfrm>
          <a:prstGeom prst="rightArrow">
            <a:avLst>
              <a:gd name="adj1" fmla="val 59356"/>
              <a:gd name="adj2" fmla="val 84654"/>
            </a:avLst>
          </a:prstGeom>
          <a:solidFill>
            <a:schemeClr val="accent1"/>
          </a:solidFill>
          <a:ln w="381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8930B-89DA-7E18-1B54-EDE0BF8BB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36" y="2456814"/>
            <a:ext cx="4252070" cy="434721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8356885-AAA0-925C-D4D2-8332D975AC9C}"/>
              </a:ext>
            </a:extLst>
          </p:cNvPr>
          <p:cNvSpPr/>
          <p:nvPr/>
        </p:nvSpPr>
        <p:spPr bwMode="auto">
          <a:xfrm flipH="1">
            <a:off x="4084973" y="2838274"/>
            <a:ext cx="1018067" cy="292685"/>
          </a:xfrm>
          <a:prstGeom prst="rightArrow">
            <a:avLst>
              <a:gd name="adj1" fmla="val 59356"/>
              <a:gd name="adj2" fmla="val 84654"/>
            </a:avLst>
          </a:prstGeom>
          <a:solidFill>
            <a:schemeClr val="accent1"/>
          </a:solidFill>
          <a:ln w="381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AF201-E93C-DDB8-5A85-9F79ADE8D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236" y="2456814"/>
            <a:ext cx="4252070" cy="43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1F27-32EA-D3C5-4494-7348A699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Commands in Translations Builder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AFAAB-C2D5-34C4-2931-DA7697EB9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621" y="1227439"/>
            <a:ext cx="11801475" cy="1831271"/>
          </a:xfrm>
        </p:spPr>
        <p:txBody>
          <a:bodyPr/>
          <a:lstStyle/>
          <a:p>
            <a:r>
              <a:rPr lang="en-US" dirty="0"/>
              <a:t>Right-clicking on column header provides to Copy command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Copy Translations to New Language</a:t>
            </a:r>
            <a:r>
              <a:rPr lang="en-US" dirty="0"/>
              <a:t> to clone translations to new language column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Copy Translations to Existing Language</a:t>
            </a:r>
            <a:r>
              <a:rPr lang="en-US" dirty="0"/>
              <a:t> to copy/overwrite translations in existing language columns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64C60-30F9-923D-FD6E-69B0677C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2" y="2577894"/>
            <a:ext cx="9714271" cy="40905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2286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Culture Names and Power BI Report Loading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Formatting Numbers and Dates</a:t>
            </a:r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36573995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/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564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801314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  <a:p>
            <a:pPr lvl="1"/>
            <a:endParaRPr lang="en-US" dirty="0"/>
          </a:p>
          <a:p>
            <a:r>
              <a:rPr lang="en-US" dirty="0"/>
              <a:t>This guidance is based on using an external tool named </a:t>
            </a:r>
            <a:r>
              <a:rPr lang="en-US" sz="2000" b="1" dirty="0">
                <a:solidFill>
                  <a:srgbClr val="990033"/>
                </a:solidFill>
              </a:rPr>
              <a:t>Translations Builder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Translations Builder is open-source tool designed to work with Power BI Desktop</a:t>
            </a:r>
          </a:p>
        </p:txBody>
      </p:sp>
    </p:spTree>
    <p:extLst>
      <p:ext uri="{BB962C8B-B14F-4D97-AF65-F5344CB8AC3E}">
        <p14:creationId xmlns:p14="http://schemas.microsoft.com/office/powerpoint/2010/main" val="1753940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46A4-C669-929B-922C-6508AF43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 - Dynamic Format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C8C74-000E-5E35-81A0-C78A5FAF0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r>
              <a:rPr lang="en-US" dirty="0"/>
              <a:t>Allows for dynamic calculation of format string based on USERCULTURE</a:t>
            </a:r>
          </a:p>
          <a:p>
            <a:pPr lvl="1"/>
            <a:r>
              <a:rPr lang="en-US" dirty="0"/>
              <a:t>In preview, dynamic format string only supported for measures with numeric datatypes</a:t>
            </a:r>
          </a:p>
          <a:p>
            <a:pPr lvl="1"/>
            <a:r>
              <a:rPr lang="en-US" dirty="0">
                <a:hlinkClick r:id="rId2"/>
              </a:rPr>
              <a:t>https://learn.microsoft.com/power-bi/create-reports/desktop-dynamic-format-strings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 is recommended not to overuse dynamic format strings that inspect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Only use this approach if problem cannot be solved using locales and static format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788DD-3BCF-53F3-6109-AB583014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48" y="2506162"/>
            <a:ext cx="5664895" cy="3189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3945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Culture Names and Power BI Report Loading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Formatting Numbers and Dates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9642203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7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C0AD-A2D4-BE02-5636-3D47E9F5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– Data Translations Not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3C9B-A506-5021-2717-447175A40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32311"/>
          </a:xfrm>
        </p:spPr>
        <p:txBody>
          <a:bodyPr/>
          <a:lstStyle/>
          <a:p>
            <a:r>
              <a:rPr lang="en-US" dirty="0"/>
              <a:t>All users associated with a single database instance speaker the same language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not require data translations</a:t>
            </a:r>
            <a:endParaRPr lang="en-US" sz="2800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A66F2-4AE7-5D5D-D4F7-71E5FD0D2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9" y="2065040"/>
            <a:ext cx="5496426" cy="378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160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9CC1-550F-ABE5-14F7-B8BD353D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Data Translations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F09D-DC0A-6ADF-8D55-73186179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39650"/>
          </a:xfrm>
        </p:spPr>
        <p:txBody>
          <a:bodyPr/>
          <a:lstStyle/>
          <a:p>
            <a:r>
              <a:rPr lang="en-US" dirty="0"/>
              <a:t>Users who speak different languages are associated with a single database instance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require data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19B17-FBEF-289D-98EA-2881D4002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65" y="2056835"/>
            <a:ext cx="9743565" cy="2821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96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50E-49EC-37D7-0C97-9BE3D1B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the Datasource with Data Translation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197A3-ECE8-0ECA-4506-635F4B743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86090"/>
          </a:xfrm>
        </p:spPr>
        <p:txBody>
          <a:bodyPr/>
          <a:lstStyle/>
          <a:p>
            <a:r>
              <a:rPr lang="en-US" dirty="0"/>
              <a:t>Data translation implementation starts with modifying datasource schema</a:t>
            </a:r>
          </a:p>
          <a:p>
            <a:pPr lvl="1"/>
            <a:r>
              <a:rPr lang="en-US" dirty="0"/>
              <a:t>Tables must be extended by adding one data translation column per language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Products</a:t>
            </a:r>
            <a:r>
              <a:rPr lang="en-US" dirty="0"/>
              <a:t> table extended with 4 columns with translated product names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Categories</a:t>
            </a:r>
            <a:r>
              <a:rPr lang="en-US" dirty="0"/>
              <a:t> table extended with 4 columns with translated product category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7F3C-25BD-AE58-639D-FAFC35F5A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9" y="2422268"/>
            <a:ext cx="8577417" cy="221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D55B-FEF5-F96F-4091-69D750B1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93" y="5144320"/>
            <a:ext cx="8476073" cy="876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475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 Parameter?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A89A-A500-F34A-E57A-540F1520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623" y="1227439"/>
            <a:ext cx="11830663" cy="3262432"/>
          </a:xfrm>
        </p:spPr>
        <p:txBody>
          <a:bodyPr/>
          <a:lstStyle/>
          <a:p>
            <a:r>
              <a:rPr lang="en-US" dirty="0"/>
              <a:t>Field Parameter is a table in which each row represents a field</a:t>
            </a:r>
          </a:p>
          <a:p>
            <a:pPr lvl="1"/>
            <a:r>
              <a:rPr lang="en-US" dirty="0"/>
              <a:t>You can think of a Field Parameter as a </a:t>
            </a:r>
            <a:r>
              <a:rPr lang="en-US" sz="1800" b="1" dirty="0">
                <a:solidFill>
                  <a:srgbClr val="920000"/>
                </a:solidFill>
              </a:rPr>
              <a:t>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The rows of a Field Parameter can be filtered</a:t>
            </a:r>
          </a:p>
          <a:p>
            <a:pPr lvl="1"/>
            <a:r>
              <a:rPr lang="en-US" dirty="0"/>
              <a:t>You can think of Field Parameter as a </a:t>
            </a:r>
            <a:r>
              <a:rPr lang="en-US" sz="1800" b="1" dirty="0">
                <a:solidFill>
                  <a:srgbClr val="920000"/>
                </a:solidFill>
              </a:rPr>
              <a:t>filterable 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Field Parameter can be configured to act as a </a:t>
            </a:r>
            <a:r>
              <a:rPr lang="en-US" sz="2000" b="1" dirty="0">
                <a:solidFill>
                  <a:srgbClr val="920000"/>
                </a:solidFill>
              </a:rPr>
              <a:t>column selector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Exposed as single field for report layout that can be switched between columns (i.e. languages)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BDE7B-6BFD-E6DE-D8BB-977BC2852BDC}"/>
              </a:ext>
            </a:extLst>
          </p:cNvPr>
          <p:cNvGrpSpPr/>
          <p:nvPr/>
        </p:nvGrpSpPr>
        <p:grpSpPr>
          <a:xfrm>
            <a:off x="1174975" y="4768977"/>
            <a:ext cx="5874754" cy="1817622"/>
            <a:chOff x="2472833" y="4238678"/>
            <a:chExt cx="6984938" cy="2161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FF5CC-D15E-EE51-30AA-6D08A0C5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833" y="4238678"/>
              <a:ext cx="2333625" cy="1800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47855-991E-6C6A-FE4C-4A2AEE08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633" y="4455377"/>
              <a:ext cx="2950138" cy="1944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6515FDFC-21A5-AFF6-1328-8DE663475F4A}"/>
                </a:ext>
              </a:extLst>
            </p:cNvPr>
            <p:cNvSpPr/>
            <p:nvPr/>
          </p:nvSpPr>
          <p:spPr bwMode="auto">
            <a:xfrm flipH="1">
              <a:off x="5027033" y="5058661"/>
              <a:ext cx="1102937" cy="1282045"/>
            </a:xfrm>
            <a:prstGeom prst="flowChartDelay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D3914F-BAE2-7B9D-6AF2-C8C7C3BC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758" y="5681741"/>
              <a:ext cx="10406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53C744-AAE5-E7A1-5D47-EF2B540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359" y="6172192"/>
              <a:ext cx="4884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1782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B50-8027-BBC1-3426-F06606C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392-46B5-A557-B677-22C7BF819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920000"/>
                </a:solidFill>
              </a:rPr>
              <a:t>New parameter &gt; Fields</a:t>
            </a:r>
            <a:r>
              <a:rPr lang="en-US" dirty="0"/>
              <a:t> in the </a:t>
            </a:r>
            <a:r>
              <a:rPr lang="en-US" sz="2000" b="1" dirty="0">
                <a:solidFill>
                  <a:srgbClr val="920000"/>
                </a:solidFill>
              </a:rPr>
              <a:t>Modeling</a:t>
            </a:r>
            <a:r>
              <a:rPr lang="en-US" dirty="0"/>
              <a:t> tab</a:t>
            </a:r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Enter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add fields to field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F023A-4C7C-30B9-BEB4-0F0AEB36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2" y="1665134"/>
            <a:ext cx="5932332" cy="138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2C59-0213-F9F0-2796-01132DC3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4" y="3750714"/>
            <a:ext cx="3083345" cy="29983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4465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EA83-AAED-FAE2-9790-DD79528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New Field Parameter in Report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5A94-DACB-143A-C587-F7B032155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New Field Parameter is created as a table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Parameter exposes on field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10A4-5F1F-50B4-51C8-931E59E3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3" y="1782579"/>
            <a:ext cx="5344901" cy="21699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621A4-A7F0-BD14-2F59-663BAC61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12" y="4725004"/>
            <a:ext cx="2370691" cy="1679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2008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D81B-807D-7B04-D604-59C70D29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Field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9E569-AA56-5BE3-E6E7-BC0542EB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Experiment</a:t>
            </a:r>
            <a:r>
              <a:rPr lang="en-US" dirty="0"/>
              <a:t>: test how Field Parameter allows you to select fields</a:t>
            </a:r>
          </a:p>
          <a:p>
            <a:pPr lvl="1"/>
            <a:r>
              <a:rPr lang="en-US" dirty="0"/>
              <a:t>Add Field Parameter with slicer</a:t>
            </a:r>
          </a:p>
          <a:p>
            <a:pPr lvl="1"/>
            <a:r>
              <a:rPr lang="en-US" dirty="0"/>
              <a:t>Add a Table visual on report page</a:t>
            </a:r>
          </a:p>
          <a:p>
            <a:pPr lvl="1"/>
            <a:r>
              <a:rPr lang="en-US" dirty="0"/>
              <a:t>Add visible field from Field Parameter into </a:t>
            </a:r>
            <a:r>
              <a:rPr lang="en-US" sz="1800" b="1" dirty="0">
                <a:solidFill>
                  <a:srgbClr val="920000"/>
                </a:solidFill>
              </a:rPr>
              <a:t>Columns</a:t>
            </a:r>
            <a:r>
              <a:rPr lang="en-US" dirty="0"/>
              <a:t> data role of Table visual</a:t>
            </a:r>
          </a:p>
          <a:p>
            <a:pPr lvl="1"/>
            <a:r>
              <a:rPr lang="en-US" dirty="0"/>
              <a:t>Select one column at a time from slicer to select single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0CEF-CEE6-A7BB-3E85-19B0DA706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3" y="3255483"/>
            <a:ext cx="9878426" cy="32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872E-4D40-186D-AD46-84ED6F2C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4319" y="3543569"/>
            <a:ext cx="5276081" cy="15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7750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EA4D9-6EC4-AA7F-E5A4-BBA42FBB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1865729"/>
            <a:ext cx="9217025" cy="4938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816903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F47-1EB8-FA1A-3E1A-AA529FF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Field Names in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887-60E6-91AD-DA4D-4CB85B4B4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Field names in a Field Parameter originally based on datasource column names</a:t>
            </a:r>
          </a:p>
          <a:p>
            <a:pPr lvl="1"/>
            <a:r>
              <a:rPr lang="en-US" dirty="0"/>
              <a:t>Names of fields are hard-coded in DAX expression and are not localized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Update field names in DAX expression to support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A626-0FA2-18C6-BC68-EA348CFE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984" y="2169295"/>
            <a:ext cx="6567616" cy="115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F2EC5-51B0-8173-6F00-6F6951D6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68"/>
          <a:stretch/>
        </p:blipFill>
        <p:spPr>
          <a:xfrm>
            <a:off x="1368217" y="2182006"/>
            <a:ext cx="3132091" cy="11019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FB9DF-DA2F-1558-F055-4CC5ECCFB010}"/>
              </a:ext>
            </a:extLst>
          </p:cNvPr>
          <p:cNvGrpSpPr/>
          <p:nvPr/>
        </p:nvGrpSpPr>
        <p:grpSpPr>
          <a:xfrm>
            <a:off x="1285029" y="4121452"/>
            <a:ext cx="8893166" cy="1191401"/>
            <a:chOff x="1285029" y="4121452"/>
            <a:chExt cx="8893166" cy="1191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A3EC1-482A-E369-46EC-7201F358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00068" y="4121452"/>
              <a:ext cx="5478127" cy="1169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C54D28-E9F6-A44C-226D-A3EDBA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95"/>
            <a:stretch/>
          </p:blipFill>
          <p:spPr>
            <a:xfrm>
              <a:off x="1285029" y="4128311"/>
              <a:ext cx="3159152" cy="118454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131804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75D1-889B-3141-45D2-32EE7020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Field Parameter in Data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61144-383B-7CAB-FD39-61E7667BB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A Field Parameter has two additional hidden columns</a:t>
            </a:r>
          </a:p>
          <a:p>
            <a:pPr lvl="1"/>
            <a:r>
              <a:rPr lang="en-US" dirty="0"/>
              <a:t>There is one column for fields and another column for sort order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Columns in a Field Parameter can (and should) be renamed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2BAE-2ABC-4114-064A-6B754FF0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481" y="2094269"/>
            <a:ext cx="7159932" cy="172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3F20D-B18C-AD45-0966-492EB32F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354" y="4411231"/>
            <a:ext cx="3001515" cy="176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ABB97-77A1-6DD9-84AC-A879CD34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0324" y="4390462"/>
            <a:ext cx="2920180" cy="17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8434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1E1-AD70-F93D-B30E-CCD08ED6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Field Parameter with LanguageId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641C-BD7C-26FE-4D45-D254E02E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You can modify Field Parameter DAX expression to add new columns</a:t>
            </a:r>
          </a:p>
          <a:p>
            <a:pPr lvl="1"/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New column named </a:t>
            </a:r>
            <a:r>
              <a:rPr lang="en-US" sz="2000" b="1" dirty="0">
                <a:solidFill>
                  <a:srgbClr val="920000"/>
                </a:solidFill>
              </a:rPr>
              <a:t>Value4</a:t>
            </a:r>
            <a:r>
              <a:rPr lang="en-US" dirty="0"/>
              <a:t> should be renamed to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AC56-CF65-29B6-DC22-84528B086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4" y="3841658"/>
            <a:ext cx="9567443" cy="23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70698-F594-0043-6366-AF4003803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7" y="3904090"/>
            <a:ext cx="9658174" cy="22505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955C-A400-242C-58FD-D8CBECE8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9"/>
          <a:stretch/>
        </p:blipFill>
        <p:spPr>
          <a:xfrm>
            <a:off x="1032185" y="1895209"/>
            <a:ext cx="4582036" cy="1211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2914A-1392-C90D-7FB1-1404DD943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2"/>
          <a:stretch/>
        </p:blipFill>
        <p:spPr>
          <a:xfrm>
            <a:off x="1036546" y="1894115"/>
            <a:ext cx="5104638" cy="1224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4329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EEE05-C7C2-1DA7-F191-6B2AB042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The Field Parameter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61BC94-1274-5C83-2CB5-34E42AF4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for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Hide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AB8A-95A8-427E-7BE4-7D4212DD3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2" y="1697753"/>
            <a:ext cx="6020810" cy="20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0971-4754-3987-8BEC-8F18B218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" y="4394989"/>
            <a:ext cx="5394960" cy="2176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790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4709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added to data model to filter and synchronize Field Parameters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created with Power Query and custom M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becomes part of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AC7B-81AF-FA1C-00DF-E4C4AABE2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3" y="2119641"/>
            <a:ext cx="3444329" cy="1950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DA949-1736-362F-B157-4271290C3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4148" y="4748981"/>
            <a:ext cx="7718378" cy="202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8023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Field Parameters with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Create one-to-one relationship between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and Field Parameter</a:t>
            </a:r>
          </a:p>
          <a:p>
            <a:pPr lvl="1"/>
            <a:r>
              <a:rPr lang="en-US" dirty="0"/>
              <a:t>Relationship based on </a:t>
            </a:r>
            <a:r>
              <a:rPr lang="en-US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Selecting single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selects single language column in Field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6132-AE74-1722-B6CF-E6AA38337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3" y="2078744"/>
            <a:ext cx="3837632" cy="18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3AE4-AA9F-C04F-86B8-40A2D21D5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5" y="4370316"/>
            <a:ext cx="2815060" cy="24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611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401-F933-F84A-9F53-0A567B5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Field Parameter for Category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9DE-8ECA-53D8-7CAE-D2E5D1FA2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62514"/>
          </a:xfrm>
        </p:spPr>
        <p:txBody>
          <a:bodyPr/>
          <a:lstStyle/>
          <a:p>
            <a:r>
              <a:rPr lang="en-US" dirty="0"/>
              <a:t>Add and configure second Field Parameter using the same steps as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relationship between new Field Parameter and </a:t>
            </a:r>
            <a:r>
              <a:rPr lang="en-US" sz="24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6DCF-60AC-922C-9B7C-45870BC0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3" y="1672885"/>
            <a:ext cx="7288069" cy="207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F1C42-CE0F-5B23-8D9E-D1A19461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4" y="4358749"/>
            <a:ext cx="3263117" cy="23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200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 Translations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test data translations while working in Power BI Desktop</a:t>
            </a:r>
          </a:p>
          <a:p>
            <a:pPr lvl="1"/>
            <a:r>
              <a:rPr lang="en-US" dirty="0"/>
              <a:t>You can test data translations – but not metadata translations or report label translations</a:t>
            </a:r>
          </a:p>
          <a:p>
            <a:pPr lvl="1"/>
            <a:r>
              <a:rPr lang="en-US" dirty="0"/>
              <a:t>Configure visuals to use fields from Field Parameters</a:t>
            </a:r>
          </a:p>
          <a:p>
            <a:pPr lvl="1"/>
            <a:r>
              <a:rPr lang="en-US" dirty="0"/>
              <a:t>Switch filter on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to switch between languages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8E87-A57F-D4B7-57ED-EB8A0C1E1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55" y="2913664"/>
            <a:ext cx="7123228" cy="39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14365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Report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Update all visuals in report to use Field Parameters when displaying text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46174-586E-685C-1554-F2D2C54CB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27" y="1792215"/>
            <a:ext cx="10763553" cy="31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33953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Language by Filtering the </a:t>
            </a:r>
            <a:r>
              <a:rPr lang="en-US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How do you filter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to select the correct language when a report loads?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 report bookmark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an RLS rule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using Power BI embedding</a:t>
            </a:r>
          </a:p>
          <a:p>
            <a:pPr marL="447675" indent="-457200">
              <a:spcBef>
                <a:spcPts val="1200"/>
              </a:spcBef>
            </a:pPr>
            <a:r>
              <a:rPr lang="en-US" dirty="0"/>
              <a:t>For the scenario in the hands-on lab, we’ll use report bookmarks</a:t>
            </a:r>
          </a:p>
          <a:p>
            <a:pPr marL="852488" lvl="1" indent="-457200"/>
            <a:r>
              <a:rPr lang="en-US" dirty="0"/>
              <a:t>Create one report bookmark for each language</a:t>
            </a:r>
          </a:p>
          <a:p>
            <a:pPr marL="852488" lvl="1" indent="-457200"/>
            <a:r>
              <a:rPr lang="en-US" dirty="0"/>
              <a:t>Enable </a:t>
            </a:r>
            <a:r>
              <a:rPr lang="en-US" sz="1800" b="1" dirty="0">
                <a:solidFill>
                  <a:srgbClr val="920000"/>
                </a:solidFill>
              </a:rPr>
              <a:t>Data</a:t>
            </a:r>
            <a:r>
              <a:rPr lang="en-US" dirty="0"/>
              <a:t> behavior and disable </a:t>
            </a:r>
            <a:r>
              <a:rPr lang="en-US" sz="1800" b="1" dirty="0">
                <a:solidFill>
                  <a:srgbClr val="920000"/>
                </a:solidFill>
              </a:rPr>
              <a:t>Display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Current page</a:t>
            </a:r>
            <a:r>
              <a:rPr lang="en-US" dirty="0"/>
              <a:t> behaviors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E7F1-66E5-95A7-7622-43E99531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4289641"/>
            <a:ext cx="6085614" cy="259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1982B-D310-8C20-72A6-C43646CD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9485" y="4640825"/>
            <a:ext cx="3269340" cy="207460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8656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sz="1800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700000"/>
                </a:solidFill>
              </a:rPr>
              <a:t>Hierarchy</a:t>
            </a:r>
            <a:r>
              <a:rPr lang="en-US" b="1" dirty="0">
                <a:solidFill>
                  <a:srgbClr val="700000"/>
                </a:solidFill>
              </a:rPr>
              <a:t> </a:t>
            </a:r>
            <a:r>
              <a:rPr lang="en-US" dirty="0"/>
              <a:t>and </a:t>
            </a:r>
            <a:r>
              <a:rPr lang="en-US" sz="1800" b="1" dirty="0">
                <a:solidFill>
                  <a:srgbClr val="700000"/>
                </a:solidFill>
              </a:rPr>
              <a:t>Hierarchy Level</a:t>
            </a:r>
            <a:r>
              <a:rPr lang="en-US" b="1" dirty="0">
                <a:solidFill>
                  <a:srgbClr val="700000"/>
                </a:solidFill>
              </a:rPr>
              <a:t>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sz="1800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700000"/>
                </a:solidFill>
              </a:rPr>
              <a:t>DisplayFolder</a:t>
            </a:r>
            <a:endParaRPr lang="en-US" b="1" dirty="0">
              <a:solidFill>
                <a:srgbClr val="700000"/>
              </a:solidFill>
            </a:endParaRPr>
          </a:p>
          <a:p>
            <a:pPr lvl="1"/>
            <a:r>
              <a:rPr lang="en-US" dirty="0"/>
              <a:t>Metadata translations </a:t>
            </a:r>
            <a:r>
              <a:rPr lang="en-US" sz="1800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Report Bookmark IDs in the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in report URL to apply bookmark as report loads</a:t>
            </a:r>
          </a:p>
          <a:p>
            <a:pPr lvl="1"/>
            <a:r>
              <a:rPr lang="en-US" dirty="0"/>
              <a:t>Discover values for </a:t>
            </a:r>
            <a:r>
              <a:rPr lang="en-US" sz="16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by applying report bookmarks in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9B49-21AE-DA16-3199-4F5E03D70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2127157"/>
            <a:ext cx="9659016" cy="21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7D9-B2A2-A18D-AF01-37B16985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27" y="2140383"/>
            <a:ext cx="9625862" cy="39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3802-D8C9-0F67-F4F7-29CCFEE63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91" y="2093173"/>
            <a:ext cx="10750332" cy="399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858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8EF-5AEB-13CF-6267-2C9A525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Reports with 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B2D1-2D66-4E9E-DB72-EE28E9E11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Configure browser bookmarks with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and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C571-C54E-10CD-2037-3E547E61D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8" y="1611946"/>
            <a:ext cx="9172783" cy="50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02DC-F5A3-24D8-439E-B40A20E4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518" y="1606797"/>
            <a:ext cx="9723401" cy="499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0EED-8B23-CB6C-656B-DE5AE9E00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635678"/>
            <a:ext cx="9717358" cy="501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1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710A-5FC2-A10D-5A8A-DF96329F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Translations for 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0BD8-3481-34F2-72F3-E1D1C60F5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translations are required for the calendar names of months and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8B2A-1FBD-63D6-F184-5D6F115DE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" y="1709266"/>
            <a:ext cx="8991727" cy="508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40830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A636BA75-FE84-4AB7-96EB-7087E6A7E44A}"/>
              </a:ext>
            </a:extLst>
          </p:cNvPr>
          <p:cNvSpPr/>
          <p:nvPr/>
        </p:nvSpPr>
        <p:spPr bwMode="auto">
          <a:xfrm rot="1241205">
            <a:off x="5005355" y="2411694"/>
            <a:ext cx="825910" cy="1555681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C381A8A-9795-6C0C-B2FE-570791A4FE81}"/>
              </a:ext>
            </a:extLst>
          </p:cNvPr>
          <p:cNvSpPr/>
          <p:nvPr/>
        </p:nvSpPr>
        <p:spPr bwMode="auto">
          <a:xfrm rot="20623542">
            <a:off x="6746450" y="2156409"/>
            <a:ext cx="825910" cy="18421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513004" y="2625215"/>
            <a:ext cx="3559277" cy="56043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B2297-2A46-1628-D132-8907C834F8CF}"/>
              </a:ext>
            </a:extLst>
          </p:cNvPr>
          <p:cNvSpPr/>
          <p:nvPr/>
        </p:nvSpPr>
        <p:spPr bwMode="auto">
          <a:xfrm>
            <a:off x="265467" y="4006647"/>
            <a:ext cx="5909187" cy="196153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4C109-0434-3227-7935-F5ECB80D3BF0}"/>
              </a:ext>
            </a:extLst>
          </p:cNvPr>
          <p:cNvSpPr/>
          <p:nvPr/>
        </p:nvSpPr>
        <p:spPr bwMode="auto">
          <a:xfrm>
            <a:off x="6458457" y="4021396"/>
            <a:ext cx="5645049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D8DA5-56F6-79AE-08CB-891996456F3C}"/>
              </a:ext>
            </a:extLst>
          </p:cNvPr>
          <p:cNvSpPr/>
          <p:nvPr/>
        </p:nvSpPr>
        <p:spPr bwMode="auto">
          <a:xfrm>
            <a:off x="3529777" y="1278193"/>
            <a:ext cx="5633886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Languages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Involves using Power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3F92B-A28F-F656-305A-7A984D68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84" y="1582132"/>
            <a:ext cx="5449464" cy="9349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A352C-4891-5C21-C9D0-4E92093D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4" y="4313096"/>
            <a:ext cx="5602129" cy="1521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6D580-1846-C2D5-7E7F-4A77083D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60" y="4311175"/>
            <a:ext cx="5362099" cy="990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87297E-626A-2C35-643F-AEFE2FA15586}"/>
              </a:ext>
            </a:extLst>
          </p:cNvPr>
          <p:cNvSpPr/>
          <p:nvPr/>
        </p:nvSpPr>
        <p:spPr bwMode="auto">
          <a:xfrm>
            <a:off x="117987" y="1160207"/>
            <a:ext cx="12103510" cy="501445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3463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Culture Names and Power BI Report Loading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Formatting Numbers and Dates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50018631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4B62-0F05-6A19-151A-8E95CA6B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</a:t>
            </a:r>
            <a:r>
              <a:rPr lang="en-US" dirty="0">
                <a:solidFill>
                  <a:srgbClr val="920000"/>
                </a:solidFill>
              </a:rPr>
              <a:t>Translated Dataset Object Labels</a:t>
            </a:r>
            <a:r>
              <a:rPr lang="en-US" dirty="0"/>
              <a:t> Table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B288F-ACB6-7939-A155-6827F8E08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92881"/>
          </a:xfrm>
        </p:spPr>
        <p:txBody>
          <a:bodyPr/>
          <a:lstStyle/>
          <a:p>
            <a:r>
              <a:rPr lang="en-US" dirty="0"/>
              <a:t>Use menu command to create</a:t>
            </a:r>
            <a:br>
              <a:rPr lang="en-US" dirty="0"/>
            </a:br>
            <a:r>
              <a:rPr lang="en-US" sz="1800" b="1" dirty="0">
                <a:solidFill>
                  <a:srgbClr val="920000"/>
                </a:solidFill>
              </a:rPr>
              <a:t>Translated Dataset Object Labels</a:t>
            </a:r>
            <a:r>
              <a:rPr lang="en-US" dirty="0"/>
              <a:t> Table</a:t>
            </a:r>
          </a:p>
          <a:p>
            <a:endParaRPr lang="en-US" dirty="0"/>
          </a:p>
          <a:p>
            <a:r>
              <a:rPr lang="en-US" dirty="0"/>
              <a:t>Table provides measures to translate dataset object names for paginated reports</a:t>
            </a:r>
          </a:p>
          <a:p>
            <a:pPr lvl="1"/>
            <a:r>
              <a:rPr lang="en-US" dirty="0"/>
              <a:t>Measures generated to use </a:t>
            </a:r>
            <a:r>
              <a:rPr lang="en-US" sz="16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and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to implement translations dynamically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DEEB9-74BC-4616-1C17-AD74D488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21" y="3497259"/>
            <a:ext cx="32" cy="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942F5-24A8-0869-039C-AE273D5A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07" y="1103601"/>
            <a:ext cx="6277643" cy="12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9B5519-EA5F-2E22-0370-D7F213E4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671" y="3466487"/>
            <a:ext cx="1914007" cy="32756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450352-5C7C-12C4-64B0-609E4047140F}"/>
              </a:ext>
            </a:extLst>
          </p:cNvPr>
          <p:cNvGrpSpPr/>
          <p:nvPr/>
        </p:nvGrpSpPr>
        <p:grpSpPr>
          <a:xfrm>
            <a:off x="2790189" y="4508984"/>
            <a:ext cx="5369160" cy="1724025"/>
            <a:chOff x="2790189" y="4508984"/>
            <a:chExt cx="5369160" cy="17240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CF1552-15B2-515D-5082-D68FC2E1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3599" y="4508984"/>
              <a:ext cx="4095750" cy="17240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BA09D89-B23A-CE1B-7A9A-47E9891410F2}"/>
                </a:ext>
              </a:extLst>
            </p:cNvPr>
            <p:cNvCxnSpPr/>
            <p:nvPr/>
          </p:nvCxnSpPr>
          <p:spPr>
            <a:xfrm>
              <a:off x="2790189" y="4621430"/>
              <a:ext cx="1171575" cy="0"/>
            </a:xfrm>
            <a:prstGeom prst="straightConnector1">
              <a:avLst/>
            </a:prstGeom>
            <a:ln w="38100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403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5A4A-3A14-2E03-0F32-83773CF4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Paginated Report Support for </a:t>
            </a:r>
            <a:r>
              <a:rPr lang="en-US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AEEE8-FA07-B545-8169-C1F2AC7BC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Announcement: </a:t>
            </a:r>
          </a:p>
          <a:p>
            <a:pPr lvl="1"/>
            <a:r>
              <a:rPr lang="en-US" dirty="0"/>
              <a:t>Paginated reports soon to get new support for </a:t>
            </a:r>
            <a:r>
              <a:rPr lang="en-US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</a:t>
            </a:r>
          </a:p>
          <a:p>
            <a:pPr lvl="1"/>
            <a:r>
              <a:rPr lang="en-US" dirty="0"/>
              <a:t>Support should be available in all tenants in June of 2023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9622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Reviewing the Fundamentals of Power BI Localization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Understanding Culture Names and Power BI Report Loading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Formatting Numbers and Dates using Dynamic Format Strings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Paginated Reports that Support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5870284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55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Translations Builder v2.2</a:t>
            </a:r>
            <a:r>
              <a:rPr lang="en-US" dirty="0"/>
              <a:t> supports metadata translations for multiple locales for same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BCFAE-7FBB-12A3-8A68-0F5C8BFC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2917975"/>
            <a:ext cx="8586069" cy="3886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3224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88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0" y="3088305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771" y="3144299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168876" y="5680435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59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26879</TotalTime>
  <Words>2843</Words>
  <Application>Microsoft Office PowerPoint</Application>
  <PresentationFormat>Custom</PresentationFormat>
  <Paragraphs>501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Building Multi-language Reports in Power BI – Part 2</vt:lpstr>
      <vt:lpstr>Agenda</vt:lpstr>
      <vt:lpstr>Building Multi-language Reports in Power BI</vt:lpstr>
      <vt:lpstr>Multi-language Report Live Demo</vt:lpstr>
      <vt:lpstr>Power BI Support for Metadata Translations</vt:lpstr>
      <vt:lpstr>Understanding the Three Types of Translations</vt:lpstr>
      <vt:lpstr>Translations Builder 2.2</vt:lpstr>
      <vt:lpstr>Generating Machine Translations</vt:lpstr>
      <vt:lpstr>Translations Builder uses Localized Labels Table Strategy</vt:lpstr>
      <vt:lpstr>Generating the Translated Localized Labels Table</vt:lpstr>
      <vt:lpstr>Using Measures from Translated Localized Labels Table</vt:lpstr>
      <vt:lpstr>Using Shapes to Surface Report Labels</vt:lpstr>
      <vt:lpstr>Testing Metadata Translations in Power BI Service</vt:lpstr>
      <vt:lpstr>Using Translation Sheets to Integrate Human Translations</vt:lpstr>
      <vt:lpstr>Enterprise Level Management of Translations</vt:lpstr>
      <vt:lpstr>Enterprise Level Management</vt:lpstr>
      <vt:lpstr>Guidance Document</vt:lpstr>
      <vt:lpstr>Try Out Our New Hands-on Lab Exercises</vt:lpstr>
      <vt:lpstr>Agenda</vt:lpstr>
      <vt:lpstr>Understanding Culture Names</vt:lpstr>
      <vt:lpstr>Extending a Dataset with Metadata Translations</vt:lpstr>
      <vt:lpstr>Metadata Translations for the Default Language</vt:lpstr>
      <vt:lpstr>Power BI Reports Load with Language and Locale of User</vt:lpstr>
      <vt:lpstr>Loading Reports using the Language Parameter</vt:lpstr>
      <vt:lpstr>Supporting Multiple Locales for a Single Language</vt:lpstr>
      <vt:lpstr>Adding Languages in Translations Builder 2.2</vt:lpstr>
      <vt:lpstr>Convenience Commands in Translations Builder 2.2</vt:lpstr>
      <vt:lpstr>Agenda</vt:lpstr>
      <vt:lpstr>Formatting Dates and Numbers with Current User Locale</vt:lpstr>
      <vt:lpstr>New Feature - Dynamic Format String</vt:lpstr>
      <vt:lpstr>Agenda</vt:lpstr>
      <vt:lpstr>Data Translations</vt:lpstr>
      <vt:lpstr>Scenario 1 – Data Translations Not Required</vt:lpstr>
      <vt:lpstr>Scenario 2 – Data Translations Required</vt:lpstr>
      <vt:lpstr>Extending the Datasource with Data Translation Columns</vt:lpstr>
      <vt:lpstr>What is a Field Parameter?</vt:lpstr>
      <vt:lpstr>Creating a Field Parameter</vt:lpstr>
      <vt:lpstr>Inspecting New Field Parameter in Report View</vt:lpstr>
      <vt:lpstr>Understanding Field Parameters</vt:lpstr>
      <vt:lpstr>Localizing Field Names in a Field Parameter</vt:lpstr>
      <vt:lpstr>Inspecting Field Parameter in Data View</vt:lpstr>
      <vt:lpstr>Extending Field Parameter with LanguageId Column</vt:lpstr>
      <vt:lpstr>Cleaning Up The Field Parameter</vt:lpstr>
      <vt:lpstr>Adding The Languages Table</vt:lpstr>
      <vt:lpstr>Filtering Field Parameters with the Languages Table</vt:lpstr>
      <vt:lpstr>Adding a Second Field Parameter for Category Names</vt:lpstr>
      <vt:lpstr>Testing Data Translations in Power BI Desktop</vt:lpstr>
      <vt:lpstr>Updating the Report Layout</vt:lpstr>
      <vt:lpstr>Selecting Language by Filtering the Languages Table</vt:lpstr>
      <vt:lpstr>Discovering Report Bookmark IDs in the Browser</vt:lpstr>
      <vt:lpstr>Testing Reports with Data Translations in Power BI Service</vt:lpstr>
      <vt:lpstr>Providing Translations for Dates</vt:lpstr>
      <vt:lpstr>Solution Involves using Power Query</vt:lpstr>
      <vt:lpstr>Agenda</vt:lpstr>
      <vt:lpstr>Generating the Translated Dataset Object Labels Table </vt:lpstr>
      <vt:lpstr>Paginated Report Support for Language Parameter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280</cp:revision>
  <cp:lastPrinted>2019-05-02T20:11:39Z</cp:lastPrinted>
  <dcterms:created xsi:type="dcterms:W3CDTF">2018-09-21T01:16:59Z</dcterms:created>
  <dcterms:modified xsi:type="dcterms:W3CDTF">2023-05-25T19:22:49Z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